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handoutMasterIdLst>
    <p:handoutMasterId r:id="rId21"/>
  </p:handoutMasterIdLst>
  <p:sldIdLst>
    <p:sldId id="256" r:id="rId2"/>
    <p:sldId id="257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58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pos="521" userDrawn="1">
          <p15:clr>
            <a:srgbClr val="A4A3A4"/>
          </p15:clr>
        </p15:guide>
        <p15:guide id="2" orient="horz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77" autoAdjust="0"/>
    <p:restoredTop sz="94660"/>
  </p:normalViewPr>
  <p:slideViewPr>
    <p:cSldViewPr snapToGrid="0">
      <p:cViewPr>
        <p:scale>
          <a:sx n="97" d="100"/>
          <a:sy n="97" d="100"/>
        </p:scale>
        <p:origin x="-816" y="222"/>
      </p:cViewPr>
      <p:guideLst>
        <p:guide orient="horz" pos="2160"/>
        <p:guide pos="52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4DBB67-BC2D-3846-A3C0-69A07C0CC91B}" type="datetimeFigureOut">
              <a:rPr lang="en-US" smtClean="0"/>
              <a:pPr/>
              <a:t>9/13/2020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B746A7-9264-1D4E-8109-36D05713807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94964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578B52-FC7C-E048-8FB1-239806276C50}" type="datetimeFigureOut">
              <a:rPr lang="en-US" smtClean="0"/>
              <a:pPr/>
              <a:t>9/13/2020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CEFB51-A78B-8046-B3F4-E6512BE2823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55298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1F56-FEAD-BC4A-944F-5B5D4A5194EF}" type="datetime1">
              <a:rPr lang="ru-RU" smtClean="0"/>
              <a:pPr/>
              <a:t>13.09.2020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1CFF-67B4-45A0-9450-3BBE30D422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37998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615D3-AF9A-824F-9CF2-8C0E1F6D0F7A}" type="datetime1">
              <a:rPr lang="ru-RU" smtClean="0"/>
              <a:pPr/>
              <a:t>13.09.2020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1CFF-67B4-45A0-9450-3BBE30D422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00737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C6515-CB37-C34E-B1B4-3E44C5BF4E3A}" type="datetime1">
              <a:rPr lang="ru-RU" smtClean="0"/>
              <a:pPr/>
              <a:t>13.09.2020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1CFF-67B4-45A0-9450-3BBE30D422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82340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A4C1E-2781-0346-90B9-EEEDF14B6778}" type="datetime1">
              <a:rPr lang="ru-RU" smtClean="0"/>
              <a:pPr/>
              <a:t>13.09.2020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1CFF-67B4-45A0-9450-3BBE30D422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20512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EFBC9-A2AB-7847-A63A-C8E821AB9347}" type="datetime1">
              <a:rPr lang="ru-RU" smtClean="0"/>
              <a:pPr/>
              <a:t>13.09.2020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1CFF-67B4-45A0-9450-3BBE30D422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7516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25B2C-1604-4647-A7A0-CADA5095D26E}" type="datetime1">
              <a:rPr lang="ru-RU" smtClean="0"/>
              <a:pPr/>
              <a:t>13.09.2020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1CFF-67B4-45A0-9450-3BBE30D422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80540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24DB6-4C02-E04A-8C27-88328B9E0C16}" type="datetime1">
              <a:rPr lang="ru-RU" smtClean="0"/>
              <a:pPr/>
              <a:t>13.09.2020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1CFF-67B4-45A0-9450-3BBE30D422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9465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0AE45-2B07-1A40-817F-8D287ED69D04}" type="datetime1">
              <a:rPr lang="ru-RU" smtClean="0"/>
              <a:pPr/>
              <a:t>13.09.2020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1CFF-67B4-45A0-9450-3BBE30D422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6523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2A43B-8E35-2542-82A5-E81E2C4EE929}" type="datetime1">
              <a:rPr lang="ru-RU" smtClean="0"/>
              <a:pPr/>
              <a:t>13.09.2020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1CFF-67B4-45A0-9450-3BBE30D422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05535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B4432-2DE9-1643-BCB3-D0EE5F5631FE}" type="datetime1">
              <a:rPr lang="ru-RU" smtClean="0"/>
              <a:pPr/>
              <a:t>13.09.2020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1CFF-67B4-45A0-9450-3BBE30D422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49867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FF5E8-6736-5A4A-90D3-40D6507C6C9D}" type="datetime1">
              <a:rPr lang="ru-RU" smtClean="0"/>
              <a:pPr/>
              <a:t>13.09.2020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1CFF-67B4-45A0-9450-3BBE30D422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60518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5E5D2D-FF55-894C-8E71-53C2201D35A9}" type="datetime1">
              <a:rPr lang="ru-RU" smtClean="0"/>
              <a:pPr/>
              <a:t>13.09.2020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191CFF-67B4-45A0-9450-3BBE30D422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57007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life.investfunds.ru/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investfunds.ru/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life.investfunds.ru/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npf.investfunds.ru/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sv.org.ru/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cbr.ru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anki.ru/services/calculators/deposits/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798" y="2817859"/>
            <a:ext cx="7402285" cy="1620203"/>
          </a:xfrm>
        </p:spPr>
        <p:txBody>
          <a:bodyPr>
            <a:normAutofit fontScale="90000"/>
          </a:bodyPr>
          <a:lstStyle/>
          <a:p>
            <a:r>
              <a:rPr lang="ru-RU" sz="4800" b="1" dirty="0">
                <a:latin typeface="+mn-lt"/>
              </a:rPr>
              <a:t>Накопление на цели,  в том числе на обучение и будущее детей, планирование пенсии </a:t>
            </a:r>
            <a:br>
              <a:rPr lang="ru-RU" sz="4800" b="1" dirty="0">
                <a:latin typeface="+mn-lt"/>
              </a:rPr>
            </a:br>
            <a:r>
              <a:rPr lang="ru-RU" sz="4800" b="1" dirty="0">
                <a:latin typeface="+mn-lt"/>
              </a:rPr>
              <a:t>и крупные покупки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15885" y="4438062"/>
            <a:ext cx="4942113" cy="621618"/>
          </a:xfrm>
        </p:spPr>
        <p:txBody>
          <a:bodyPr/>
          <a:lstStyle/>
          <a:p>
            <a:r>
              <a:rPr lang="ru-RU" dirty="0">
                <a:solidFill>
                  <a:schemeClr val="bg1">
                    <a:lumMod val="65000"/>
                  </a:schemeClr>
                </a:solidFill>
              </a:rPr>
              <a:t>модуль 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1CFF-67B4-45A0-9450-3BBE30D4226B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37281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0630" y="1145177"/>
            <a:ext cx="8136526" cy="636952"/>
          </a:xfrm>
        </p:spPr>
        <p:txBody>
          <a:bodyPr>
            <a:noAutofit/>
          </a:bodyPr>
          <a:lstStyle/>
          <a:p>
            <a:r>
              <a:rPr lang="ru-RU" sz="3200" b="1" dirty="0"/>
              <a:t>Накопление на будущее и образование детей с помощью накопительного страхования</a:t>
            </a:r>
            <a:endParaRPr lang="ru-RU" sz="3200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59064" y="2446491"/>
            <a:ext cx="7886700" cy="3971108"/>
          </a:xfrm>
        </p:spPr>
        <p:txBody>
          <a:bodyPr>
            <a:normAutofit fontScale="55000" lnSpcReduction="20000"/>
          </a:bodyPr>
          <a:lstStyle/>
          <a:p>
            <a:pPr marL="0" indent="0" algn="just">
              <a:buNone/>
            </a:pPr>
            <a:r>
              <a:rPr lang="ru-RU" b="1" dirty="0"/>
              <a:t>Накопительное страхование</a:t>
            </a:r>
            <a:r>
              <a:rPr lang="ru-RU" dirty="0"/>
              <a:t>  дает возможность накопить и сохранить денежные средства к определенной дате/событию в сочетании со страховой защитой жизни и здоровья  </a:t>
            </a:r>
          </a:p>
          <a:p>
            <a:pPr marL="0" indent="0" algn="just">
              <a:buNone/>
            </a:pPr>
            <a:endParaRPr lang="ru-RU" dirty="0"/>
          </a:p>
          <a:p>
            <a:pPr marL="0" indent="0" algn="just">
              <a:buNone/>
            </a:pPr>
            <a:r>
              <a:rPr lang="ru-RU" dirty="0"/>
              <a:t>Договор накопительного страхования заключается со страховой компанией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dirty="0"/>
              <a:t>в зависимости от программы страхования, страховая компания может брать на себя обязательство поддерживать страховой полис и выплатить ребенку все средства в установленный срок в случае гибели или инвалидности страхователя (лица, заключившего со страховщиком договор страхования)</a:t>
            </a:r>
          </a:p>
          <a:p>
            <a:pPr marL="0" indent="0" algn="just">
              <a:buNone/>
            </a:pPr>
            <a:endParaRPr lang="ru-RU" dirty="0"/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dirty="0"/>
              <a:t>страхование может быть также открыто на имя ребенка, чтобы в установленный срок только ребенок мог получить накопленную сумму</a:t>
            </a:r>
          </a:p>
          <a:p>
            <a:pPr marL="0" indent="0" algn="just">
              <a:buNone/>
            </a:pPr>
            <a:endParaRPr lang="ru-RU" dirty="0"/>
          </a:p>
          <a:p>
            <a:pPr marL="0" indent="0" algn="just">
              <a:buNone/>
            </a:pPr>
            <a:r>
              <a:rPr lang="ru-RU" dirty="0"/>
              <a:t> </a:t>
            </a:r>
            <a:r>
              <a:rPr lang="ru-RU" dirty="0" err="1"/>
              <a:t>Рэнкинги</a:t>
            </a:r>
            <a:r>
              <a:rPr lang="ru-RU" dirty="0"/>
              <a:t> страховых компаний и предлагаемые ими программы накопительного страхования Вы можете посмотреть на сайте: </a:t>
            </a:r>
            <a:r>
              <a:rPr lang="en-US" u="sng" dirty="0">
                <a:hlinkClick r:id="rId3"/>
              </a:rPr>
              <a:t>http</a:t>
            </a:r>
            <a:r>
              <a:rPr lang="ru-RU" u="sng" dirty="0">
                <a:hlinkClick r:id="rId3"/>
              </a:rPr>
              <a:t>://</a:t>
            </a:r>
            <a:r>
              <a:rPr lang="en-US" u="sng" dirty="0">
                <a:hlinkClick r:id="rId3"/>
              </a:rPr>
              <a:t>life</a:t>
            </a:r>
            <a:r>
              <a:rPr lang="ru-RU" u="sng" dirty="0">
                <a:hlinkClick r:id="rId3"/>
              </a:rPr>
              <a:t>.</a:t>
            </a:r>
            <a:r>
              <a:rPr lang="en-US" u="sng" dirty="0" err="1">
                <a:hlinkClick r:id="rId3"/>
              </a:rPr>
              <a:t>investfunds</a:t>
            </a:r>
            <a:r>
              <a:rPr lang="ru-RU" u="sng" dirty="0">
                <a:hlinkClick r:id="rId3"/>
              </a:rPr>
              <a:t>.</a:t>
            </a:r>
            <a:r>
              <a:rPr lang="en-US" u="sng" dirty="0" err="1">
                <a:hlinkClick r:id="rId3"/>
              </a:rPr>
              <a:t>ru</a:t>
            </a:r>
            <a:r>
              <a:rPr lang="ru-RU" u="sng" dirty="0">
                <a:hlinkClick r:id="rId3"/>
              </a:rPr>
              <a:t>/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1CFF-67B4-45A0-9450-3BBE30D4226B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02680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4031" y="931972"/>
            <a:ext cx="8136526" cy="636952"/>
          </a:xfrm>
        </p:spPr>
        <p:txBody>
          <a:bodyPr>
            <a:normAutofit/>
          </a:bodyPr>
          <a:lstStyle/>
          <a:p>
            <a:r>
              <a:rPr lang="ru-RU" sz="3600" b="1" dirty="0"/>
              <a:t>Накопления на крупные покупки</a:t>
            </a:r>
            <a:endParaRPr lang="ru-RU" sz="3600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8823" y="1690689"/>
            <a:ext cx="8438605" cy="4239848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ru-RU" sz="3200" b="1" dirty="0"/>
              <a:t>Крупные покупки</a:t>
            </a:r>
            <a:r>
              <a:rPr lang="ru-RU" sz="3200" dirty="0"/>
              <a:t>: квартира, дача, машина, бытовая техника и иные покупки, на приобретение которых нужна крупная сумма денежных средств </a:t>
            </a:r>
          </a:p>
          <a:p>
            <a:pPr marL="0" indent="0">
              <a:buNone/>
            </a:pPr>
            <a:r>
              <a:rPr lang="ru-RU" sz="3200" b="1" dirty="0"/>
              <a:t>Принцип накопления тот же, что и на любые другие финансовые цели</a:t>
            </a:r>
            <a:r>
              <a:rPr lang="ru-RU" sz="3200" dirty="0"/>
              <a:t> - необходимо определить срок покупки и будущую стоимость цели, а также </a:t>
            </a:r>
            <a:r>
              <a:rPr lang="ru-RU" sz="3200" b="1" dirty="0"/>
              <a:t>осуществлять накопления оптимальным способом, применимым к конкретной финансовой цели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3200" dirty="0"/>
              <a:t>Накопление на депозите – для всех финансовых целей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3200" dirty="0"/>
              <a:t>Ипотечный кредит – при покупке квартиры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3200" dirty="0"/>
              <a:t>Трейд-ин – при покупке машины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3200" dirty="0"/>
              <a:t>Использование имеющихся активов </a:t>
            </a:r>
          </a:p>
          <a:p>
            <a:pPr marL="0" indent="0">
              <a:buNone/>
            </a:pPr>
            <a:r>
              <a:rPr lang="ru-RU" i="1" dirty="0"/>
              <a:t>Пример</a:t>
            </a:r>
            <a:endParaRPr lang="ru-RU" dirty="0"/>
          </a:p>
          <a:p>
            <a:r>
              <a:rPr lang="ru-RU" i="1" dirty="0"/>
              <a:t>Татьяна, 40 лет. Планирует через полтора года купить дачу, будущая стоимость которой составляет 800 000 руб. К моменту покупки Татьяна накопит на депозите 600 000 руб., т.е. денег не хватает и надо либо переносить срок покупки дачи (и корректировать ее будущую стоимость), либо изыскивать дополнительные источники финансирования цели. У Татьяны имеется гараж, которым Татьяна не пользуется, т.к. не водит машину. Стоимость гаража составляет 300 000 руб. Продав гараж, Татьяна сможет купить дачу в запланированное время и еще у нее останется 100 000 руб., которые могут быть направлены на финансирование других целей или на покупку дачной мебели и обустройство сада, о котором мечтает Татьяна.</a:t>
            </a:r>
            <a:endParaRPr lang="ru-RU" dirty="0"/>
          </a:p>
          <a:p>
            <a:pPr marL="0" indent="0">
              <a:buNone/>
            </a:pPr>
            <a:r>
              <a:rPr lang="ru-RU" sz="3200" dirty="0"/>
              <a:t>Обратите внимание, что вам нужно будет заплатить налог с продажи недвижимости в размере 13%, если вы владеете ею менее 3 лет!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1CFF-67B4-45A0-9450-3BBE30D4226B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88063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8824" y="1053737"/>
            <a:ext cx="8136526" cy="636952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Инвестирование</a:t>
            </a:r>
            <a:endParaRPr lang="ru-RU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30220" y="1690689"/>
            <a:ext cx="6860217" cy="433128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sz="1300" b="1" dirty="0"/>
              <a:t>Инвестирование</a:t>
            </a:r>
            <a:r>
              <a:rPr lang="ru-RU" sz="1300" dirty="0"/>
              <a:t> - это вложения средств с целью их приумножения в будущем</a:t>
            </a:r>
          </a:p>
          <a:p>
            <a:pPr marL="0" indent="0">
              <a:buNone/>
            </a:pPr>
            <a:r>
              <a:rPr lang="ru-RU" sz="1300" b="1" dirty="0"/>
              <a:t>Инструменты инвестирования </a:t>
            </a:r>
            <a:r>
              <a:rPr lang="ru-RU" sz="1300" dirty="0"/>
              <a:t>– это все, куда мы можем вложить деньги для достижения прибыли</a:t>
            </a:r>
          </a:p>
          <a:p>
            <a:r>
              <a:rPr lang="ru-RU" sz="1300" dirty="0"/>
              <a:t>Инвестировать надо в разные инструменты: «не кладите яйца в одну корзину»</a:t>
            </a:r>
          </a:p>
          <a:p>
            <a:r>
              <a:rPr lang="ru-RU" sz="1300" dirty="0"/>
              <a:t>Инвестировать можно на разных рынках: в России, за рубежом</a:t>
            </a:r>
          </a:p>
          <a:p>
            <a:r>
              <a:rPr lang="ru-RU" sz="1300" dirty="0"/>
              <a:t>Все инвестиции связаны с риском</a:t>
            </a:r>
          </a:p>
          <a:p>
            <a:r>
              <a:rPr lang="ru-RU" sz="1300" dirty="0"/>
              <a:t>Чем выше ожидаемая доходность инструмента, тем выше риск</a:t>
            </a:r>
          </a:p>
          <a:p>
            <a:r>
              <a:rPr lang="ru-RU" sz="1300" dirty="0"/>
              <a:t>Надо найти приемлемое для себя соотношение риска и доходности</a:t>
            </a:r>
          </a:p>
          <a:p>
            <a:endParaRPr lang="ru-RU" sz="1300" dirty="0"/>
          </a:p>
          <a:p>
            <a:endParaRPr lang="ru-RU" sz="1300" dirty="0"/>
          </a:p>
          <a:p>
            <a:endParaRPr lang="ru-RU" sz="1300" dirty="0"/>
          </a:p>
          <a:p>
            <a:endParaRPr lang="ru-RU" sz="1300" dirty="0"/>
          </a:p>
          <a:p>
            <a:endParaRPr lang="ru-RU" sz="1300" dirty="0"/>
          </a:p>
          <a:p>
            <a:endParaRPr lang="ru-RU" sz="1300" dirty="0"/>
          </a:p>
          <a:p>
            <a:endParaRPr lang="ru-RU" sz="1300" dirty="0"/>
          </a:p>
          <a:p>
            <a:endParaRPr lang="ru-RU" sz="1300" dirty="0"/>
          </a:p>
          <a:p>
            <a:pPr marL="0" indent="0">
              <a:buNone/>
            </a:pPr>
            <a:endParaRPr lang="ru-RU" sz="1300" dirty="0"/>
          </a:p>
          <a:p>
            <a:pPr marL="0" indent="0">
              <a:buNone/>
            </a:pPr>
            <a:endParaRPr lang="ru-RU" sz="1300" dirty="0"/>
          </a:p>
          <a:p>
            <a:pPr marL="0" indent="0">
              <a:buNone/>
            </a:pPr>
            <a:endParaRPr lang="ru-RU" sz="1300" dirty="0"/>
          </a:p>
          <a:p>
            <a:pPr marL="0" indent="0">
              <a:buNone/>
            </a:pPr>
            <a:r>
              <a:rPr lang="ru-RU" sz="1300" dirty="0"/>
              <a:t>Больше узнать об инвестициях вы можете на сайте: </a:t>
            </a:r>
            <a:r>
              <a:rPr lang="ru-RU" sz="1300" u="sng" dirty="0">
                <a:hlinkClick r:id="rId3"/>
              </a:rPr>
              <a:t>http://investfunds.ru/</a:t>
            </a:r>
            <a:endParaRPr lang="ru-RU" sz="1300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2976" y="3190082"/>
            <a:ext cx="4164640" cy="2397643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1CFF-67B4-45A0-9450-3BBE30D4226B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35812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8824" y="1322477"/>
            <a:ext cx="8136526" cy="636952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Определяем доходность инвестирования</a:t>
            </a:r>
            <a:endParaRPr lang="en-US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2319129"/>
            <a:ext cx="7886700" cy="3611407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dirty="0"/>
              <a:t>Выбирая инструмент инвестирования, важно посчитать доходность этого инструмента. Это делается по формуле:</a:t>
            </a:r>
          </a:p>
          <a:p>
            <a:pPr marL="0" indent="0">
              <a:buNone/>
            </a:pPr>
            <a:r>
              <a:rPr lang="ru-RU" dirty="0"/>
              <a:t>Доходность = прибыль/сумма вложений </a:t>
            </a:r>
            <a:r>
              <a:rPr lang="en-US" dirty="0"/>
              <a:t>*</a:t>
            </a:r>
            <a:r>
              <a:rPr lang="ru-RU" dirty="0"/>
              <a:t> 100%</a:t>
            </a:r>
          </a:p>
          <a:p>
            <a:pPr marL="0" indent="0">
              <a:buNone/>
            </a:pPr>
            <a:r>
              <a:rPr lang="ru-RU" i="1" dirty="0"/>
              <a:t>Например, если Вы купили акцию стоимостью 1000 руб., продали её за 1300 руб., а дивиденды за период владения акцией составляют 100 руб., получается такой расчет: (1300-1000+100)/1000 </a:t>
            </a:r>
            <a:r>
              <a:rPr lang="en-US" i="1"/>
              <a:t>*</a:t>
            </a:r>
            <a:r>
              <a:rPr lang="ru-RU" i="1" smtClean="0"/>
              <a:t> 100</a:t>
            </a:r>
            <a:r>
              <a:rPr lang="ru-RU" i="1" dirty="0"/>
              <a:t>% = 0,4</a:t>
            </a:r>
            <a:r>
              <a:rPr lang="en-US" i="1" dirty="0"/>
              <a:t>*</a:t>
            </a:r>
            <a:r>
              <a:rPr lang="ru-RU" i="1" dirty="0"/>
              <a:t>100%  = 40%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 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Доходность можно посчитать и по другим способам накопления. Например, по сдаче квартиры в аренду. Здесь уместно учитывать также время:</a:t>
            </a:r>
          </a:p>
          <a:p>
            <a:pPr marL="0" indent="0">
              <a:buNone/>
            </a:pPr>
            <a:r>
              <a:rPr lang="ru-RU" dirty="0"/>
              <a:t>Доходность = прибыль/сумма вложений </a:t>
            </a:r>
            <a:r>
              <a:rPr lang="en-US" dirty="0"/>
              <a:t>*</a:t>
            </a:r>
            <a:r>
              <a:rPr lang="ru-RU" dirty="0"/>
              <a:t> 12 месяцев/ срок в месяцах </a:t>
            </a:r>
            <a:r>
              <a:rPr lang="en-US" dirty="0"/>
              <a:t>* </a:t>
            </a:r>
            <a:r>
              <a:rPr lang="ru-RU" dirty="0"/>
              <a:t>100%</a:t>
            </a:r>
          </a:p>
          <a:p>
            <a:pPr marL="0" indent="0">
              <a:buNone/>
            </a:pPr>
            <a:r>
              <a:rPr lang="ru-RU" i="1" dirty="0"/>
              <a:t>Например, у Вас есть квартира стоимостью 3млн. руб. и Вы ее сдаете за 20 тыс. руб. в месяц. Чтобы понять доходность от квартиры за год нужно применить формулу: 20 000/3 000 000 </a:t>
            </a:r>
            <a:r>
              <a:rPr lang="en-US" i="1" dirty="0"/>
              <a:t>* 12/1 * 100% = 8%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1CFF-67B4-45A0-9450-3BBE30D4226B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49171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8824" y="1053737"/>
            <a:ext cx="8136526" cy="636952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Планирование пенсии</a:t>
            </a:r>
            <a:endParaRPr lang="ru-RU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826907"/>
            <a:ext cx="7886700" cy="3971108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dirty="0"/>
              <a:t>Знаете ли вы, что:</a:t>
            </a:r>
          </a:p>
          <a:p>
            <a:r>
              <a:rPr lang="ru-RU" dirty="0"/>
              <a:t> базовый уровень государственного пенсионного обеспечения в России способен обеспечить в среднем </a:t>
            </a:r>
            <a:r>
              <a:rPr lang="ru-RU" u="sng" dirty="0"/>
              <a:t>5-10% </a:t>
            </a:r>
            <a:r>
              <a:rPr lang="ru-RU" dirty="0"/>
              <a:t>от привычного уровня жизни</a:t>
            </a:r>
          </a:p>
          <a:p>
            <a:r>
              <a:rPr lang="ru-RU" dirty="0"/>
              <a:t>при этом для комфортной жизни на пенсии необходимо сохранить </a:t>
            </a:r>
            <a:r>
              <a:rPr lang="ru-RU" u="sng" dirty="0"/>
              <a:t>70-80%</a:t>
            </a:r>
            <a:r>
              <a:rPr lang="ru-RU" dirty="0"/>
              <a:t> от привычного уровня расходов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b="1" dirty="0"/>
              <a:t>Подготовка к жизни на пенсии является важнейшей финансовой целью</a:t>
            </a:r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r>
              <a:rPr lang="ru-RU" b="1" dirty="0"/>
              <a:t>Рассчитываем сумму накоплений на пенсию:</a:t>
            </a:r>
          </a:p>
          <a:p>
            <a:pPr marL="0" indent="0">
              <a:buNone/>
            </a:pPr>
            <a:r>
              <a:rPr lang="ru-RU" dirty="0"/>
              <a:t>Если Вы привыкли жить на 30 000 руб. в месяц, а пенсия составит 12 000 руб., на 20 лет пенсионной жизни нужно будет накопить 4 320 000 рублей. (18 000*20*12). Внушительная сумма! Если начать откладывать в 25 лет (30 лет до пенсии), в месяц на эту цель уйдет 12 000 рублей. (4 320 000:30:12). А если начать в 45 лет (10 лет до пенсии) – в месяц придется изымать целых 36 000 руб.!</a:t>
            </a:r>
          </a:p>
          <a:p>
            <a:pPr marL="0" indent="0">
              <a:buNone/>
            </a:pPr>
            <a:r>
              <a:rPr lang="ru-RU" b="1" dirty="0"/>
              <a:t>Готовиться к пенсии надо заранее! 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1CFF-67B4-45A0-9450-3BBE30D4226B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82721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8824" y="1053737"/>
            <a:ext cx="8136526" cy="636952"/>
          </a:xfrm>
        </p:spPr>
        <p:txBody>
          <a:bodyPr>
            <a:normAutofit/>
          </a:bodyPr>
          <a:lstStyle/>
          <a:p>
            <a:r>
              <a:rPr lang="ru-RU" sz="3600" b="1" dirty="0"/>
              <a:t>Способы накопления на пенсию</a:t>
            </a:r>
            <a:endParaRPr lang="ru-RU" sz="3600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6047" y="1969010"/>
            <a:ext cx="7886700" cy="4239848"/>
          </a:xfrm>
        </p:spPr>
        <p:txBody>
          <a:bodyPr>
            <a:normAutofit fontScale="47500" lnSpcReduction="2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sz="3600" dirty="0"/>
              <a:t>Накопления на депозите  в банке - самая распространенная форма накопления на пенсию </a:t>
            </a:r>
          </a:p>
          <a:p>
            <a:pPr marL="0" indent="0">
              <a:buNone/>
            </a:pPr>
            <a:r>
              <a:rPr lang="ru-RU" sz="2400" dirty="0"/>
              <a:t>Пример</a:t>
            </a:r>
          </a:p>
          <a:p>
            <a:pPr marL="0" indent="0">
              <a:buNone/>
            </a:pPr>
            <a:r>
              <a:rPr lang="ru-RU" sz="2400" dirty="0"/>
              <a:t>Средства, накопленные на пенсионный период, в размере 4 320 000 руб.,  хранятся в разных банках (так, чтобы сумма депозитов в одном банке не превышала 1 400 000 руб., гарантированных к возмещению в случае отзыва у банка лицензии, банкротства и т.д.), под 10% годовых. Совокупный процент по депозитам составляет 36 000 руб., который можно снимать ежемесячно!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3600" dirty="0"/>
              <a:t>Сдача имущества в аренду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3600" dirty="0"/>
              <a:t>Накопительное пенсионное страхование</a:t>
            </a:r>
          </a:p>
          <a:p>
            <a:r>
              <a:rPr lang="ru-RU" dirty="0"/>
              <a:t>Договор страхования заключается со страховой компанией</a:t>
            </a:r>
          </a:p>
          <a:p>
            <a:r>
              <a:rPr lang="ru-RU" dirty="0"/>
              <a:t>Необходимо познакомиться с Правилами страхования страховой компании</a:t>
            </a:r>
          </a:p>
          <a:p>
            <a:r>
              <a:rPr lang="ru-RU" dirty="0" err="1"/>
              <a:t>Рэнкинги</a:t>
            </a:r>
            <a:r>
              <a:rPr lang="ru-RU" dirty="0"/>
              <a:t> страховых компаний можно посмотреть на сайте: </a:t>
            </a:r>
            <a:r>
              <a:rPr lang="ru-RU" u="sng" dirty="0">
                <a:hlinkClick r:id="rId3"/>
              </a:rPr>
              <a:t>http://life.investfunds.ru/</a:t>
            </a:r>
            <a:r>
              <a:rPr lang="ru-RU" u="sng" dirty="0"/>
              <a:t>. </a:t>
            </a:r>
            <a:r>
              <a:rPr lang="ru-RU" dirty="0"/>
              <a:t>Здесь же можно зайти в профиль любой страховой компании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3600" dirty="0"/>
              <a:t>Негосударственное пенсионное обеспечение</a:t>
            </a:r>
          </a:p>
          <a:p>
            <a:r>
              <a:rPr lang="ru-RU" dirty="0"/>
              <a:t>договор заключается с Негосударственным пенсионным фондом (НПФ)</a:t>
            </a:r>
          </a:p>
          <a:p>
            <a:r>
              <a:rPr lang="ru-RU" dirty="0"/>
              <a:t>Познакомиться с Пенсионными правилами НПФ, их рейтингами можно на сайте </a:t>
            </a:r>
            <a:r>
              <a:rPr lang="ru-RU" u="sng" dirty="0">
                <a:hlinkClick r:id="rId4"/>
              </a:rPr>
              <a:t>http://npf.investfunds.ru/</a:t>
            </a:r>
            <a:r>
              <a:rPr lang="ru-RU" dirty="0"/>
              <a:t>, с которого можно зайти в профиль интересующего НПФ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1CFF-67B4-45A0-9450-3BBE30D4226B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17687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6059" y="1464555"/>
            <a:ext cx="8136526" cy="636952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Создание подушки финансовой безопасности</a:t>
            </a:r>
            <a:br>
              <a:rPr lang="ru-RU" b="1" dirty="0"/>
            </a:br>
            <a:endParaRPr lang="ru-RU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5885" y="2101507"/>
            <a:ext cx="7886700" cy="3782458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ru-RU" dirty="0"/>
              <a:t>Финансовой целью может быть не только покупка вещи или услуги. </a:t>
            </a:r>
            <a:r>
              <a:rPr lang="ru-RU" b="1" dirty="0"/>
              <a:t>Важнейшими целями являются также обеспечение собственной безопасности и комфортного будущего</a:t>
            </a:r>
            <a:r>
              <a:rPr lang="ru-RU" dirty="0"/>
              <a:t>.</a:t>
            </a:r>
          </a:p>
          <a:p>
            <a:pPr marL="0" indent="0">
              <a:buNone/>
            </a:pPr>
            <a:endParaRPr lang="ru-RU" dirty="0"/>
          </a:p>
          <a:p>
            <a:pPr>
              <a:buFont typeface="Wingdings" panose="05000000000000000000" pitchFamily="2" charset="2"/>
              <a:buChar char="Ø"/>
            </a:pPr>
            <a:r>
              <a:rPr lang="ru-RU" dirty="0"/>
              <a:t>Нашу финансовую безопасность обеспечивает </a:t>
            </a:r>
            <a:r>
              <a:rPr lang="ru-RU" b="1" dirty="0"/>
              <a:t>подушка финансовой безопасности</a:t>
            </a:r>
            <a:r>
              <a:rPr lang="ru-RU" dirty="0"/>
              <a:t> – неприкосновенный резерв средств, который защищает от проблем на случай болезни, потери работы или другой жизненной неурядицы, связанной с лишением дохода. Подробно о ней мы говорили в </a:t>
            </a:r>
            <a:r>
              <a:rPr lang="ru-RU" b="1" i="1" dirty="0"/>
              <a:t>модуле «Подушка финансовой безопасности и управление семейным бюджетом».</a:t>
            </a:r>
            <a:endParaRPr lang="ru-RU" dirty="0"/>
          </a:p>
          <a:p>
            <a:pPr marL="0" indent="0">
              <a:buNone/>
            </a:pPr>
            <a:endParaRPr lang="ru-RU" dirty="0"/>
          </a:p>
          <a:p>
            <a:pPr>
              <a:buFont typeface="Wingdings" panose="05000000000000000000" pitchFamily="2" charset="2"/>
              <a:buChar char="Ø"/>
            </a:pPr>
            <a:r>
              <a:rPr lang="ru-RU" dirty="0"/>
              <a:t>Если у Вас еще не сформирована подушка финансовой безопасности, самое время сделать её одной из своих финансовых целей. Мы уже знаем, что ее размер должен составлять не менее 6 месячных окладов (шестикратной величины ежемесячного дохода). </a:t>
            </a:r>
          </a:p>
          <a:p>
            <a:pPr marL="0" indent="0">
              <a:buNone/>
            </a:pPr>
            <a:endParaRPr lang="ru-RU" i="1" dirty="0"/>
          </a:p>
          <a:p>
            <a:pPr marL="0" indent="0">
              <a:buNone/>
            </a:pPr>
            <a:r>
              <a:rPr lang="ru-RU" i="1" dirty="0"/>
              <a:t>Пример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Месячный бюджет Анны составляет 30 000 руб. Значит, в запасе ей необходимо иметь не менее 180 000 руб. (30 000*6). Откладывая по 6 000 руб. в месяц, Анна достигнет цели через 2,5 года. Ускорить достижение цели ей поможет банковский вклад с возможностью ежемесячного пополнения и капитализацией процентов. 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1CFF-67B4-45A0-9450-3BBE30D4226B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06430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8824" y="1133250"/>
            <a:ext cx="8136526" cy="636952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Заключение</a:t>
            </a:r>
            <a:endParaRPr lang="ru-RU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8824" y="1770203"/>
            <a:ext cx="8433872" cy="4007746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dirty="0"/>
              <a:t>Дорогие друзья,</a:t>
            </a:r>
          </a:p>
          <a:p>
            <a:pPr marL="0" indent="0">
              <a:buNone/>
            </a:pPr>
            <a:r>
              <a:rPr lang="ru-RU" u="sng" dirty="0"/>
              <a:t>мы определили, как правильно ставить и достигать финансовые цели</a:t>
            </a:r>
            <a:r>
              <a:rPr lang="ru-RU" dirty="0"/>
              <a:t>:</a:t>
            </a:r>
          </a:p>
          <a:p>
            <a:r>
              <a:rPr lang="ru-RU" dirty="0"/>
              <a:t>цели надо рассмотреть в перспективе всей жизни, не забыв про накопления на пенсионный период, которые являются важнейшей финансовой целью каждого</a:t>
            </a:r>
          </a:p>
          <a:p>
            <a:r>
              <a:rPr lang="ru-RU" dirty="0"/>
              <a:t>цели необходимо сформулировать предельно конкретно</a:t>
            </a:r>
          </a:p>
          <a:p>
            <a:r>
              <a:rPr lang="ru-RU" dirty="0"/>
              <a:t>у каждой цели должен быть срок ее достижения</a:t>
            </a:r>
          </a:p>
          <a:p>
            <a:r>
              <a:rPr lang="ru-RU" dirty="0"/>
              <a:t>необходимо рассчитать будущую стоимость цели – сколько цель будет стоить в момент ее достижения с учетом инфляции</a:t>
            </a:r>
          </a:p>
          <a:p>
            <a:r>
              <a:rPr lang="ru-RU" dirty="0"/>
              <a:t>надо определить сумму ежемесячных отчислений на цели, определив комфортную скорость движения к цели, которая создаст допустимую нагрузку на Ваш бюджет и позволит сохранить комфортный уровень жизни</a:t>
            </a:r>
          </a:p>
          <a:p>
            <a:r>
              <a:rPr lang="ru-RU" dirty="0"/>
              <a:t>цели, срок их реализации и размер отчислений на цели исходя из их будущей стоимости следует зафиксировать и внести отчисления на цели в бюджет</a:t>
            </a:r>
          </a:p>
          <a:p>
            <a:r>
              <a:rPr lang="ru-RU" dirty="0"/>
              <a:t>очень поможет в достижении целей составление личного финансового плана</a:t>
            </a:r>
          </a:p>
          <a:p>
            <a:pPr marL="0" indent="0">
              <a:buNone/>
            </a:pPr>
            <a:r>
              <a:rPr lang="ru-RU" u="sng" dirty="0"/>
              <a:t>Мы рассмотрели различные способы накопления на финансовые цели</a:t>
            </a:r>
            <a:r>
              <a:rPr lang="ru-RU" dirty="0"/>
              <a:t>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1CFF-67B4-45A0-9450-3BBE30D4226B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32237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088" y="1151461"/>
            <a:ext cx="7775122" cy="827180"/>
          </a:xfrm>
        </p:spPr>
        <p:txBody>
          <a:bodyPr>
            <a:normAutofit/>
          </a:bodyPr>
          <a:lstStyle/>
          <a:p>
            <a:r>
              <a:rPr lang="ru-RU" sz="4000" dirty="0">
                <a:latin typeface="+mn-lt"/>
              </a:rPr>
              <a:t>Спасибо за внимание!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088" y="1978641"/>
            <a:ext cx="7844789" cy="2123096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60000"/>
              </a:lnSpc>
              <a:buNone/>
            </a:pPr>
            <a:r>
              <a:rPr lang="ru-RU" sz="1400" i="1" dirty="0"/>
              <a:t>Подготовлено по заказу Министерства финансов Российской Федерации в ходе реализации совместного Проекта Российской Федерации и Международного банка реконструкции и развития «Содействие повышению уровня финансовой грамотности населения и развитию финансового образования в Российской Федерации» в рамках «Конкурсной поддержки инициатив в области развития финансовой грамотности и защиты прав потребителей»</a:t>
            </a:r>
            <a:endParaRPr lang="ru-RU" i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3131018" y="3096802"/>
            <a:ext cx="7775122" cy="8271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4000" dirty="0">
              <a:latin typeface="+mn-l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1CFF-67B4-45A0-9450-3BBE30D4226B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57794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0258" y="1053737"/>
            <a:ext cx="7565091" cy="636952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Что такое финансовые цели</a:t>
            </a:r>
            <a:endParaRPr lang="ru-RU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83771" y="1838687"/>
            <a:ext cx="7498079" cy="3961222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ru-RU" sz="4400" b="1" dirty="0"/>
              <a:t>Финансовая цель – это любая важная для нас мечта, которую можно достичь с помощью денег</a:t>
            </a:r>
            <a:endParaRPr lang="ru-RU" sz="4400" dirty="0"/>
          </a:p>
          <a:p>
            <a:endParaRPr lang="ru-RU" dirty="0"/>
          </a:p>
          <a:p>
            <a:pPr marL="0" indent="0">
              <a:buNone/>
            </a:pPr>
            <a:r>
              <a:rPr lang="ru-RU" b="1" u="sng" dirty="0"/>
              <a:t>ТО</a:t>
            </a:r>
            <a:r>
              <a:rPr lang="en-US" b="1" u="sng" dirty="0"/>
              <a:t>P </a:t>
            </a:r>
            <a:r>
              <a:rPr lang="ru-RU" b="1" u="sng" dirty="0"/>
              <a:t>10 финансовых целей</a:t>
            </a:r>
            <a:r>
              <a:rPr lang="ru-RU" b="1" dirty="0"/>
              <a:t>:</a:t>
            </a:r>
          </a:p>
          <a:p>
            <a:pPr marL="0" indent="0">
              <a:buNone/>
            </a:pPr>
            <a:r>
              <a:rPr lang="ru-RU" dirty="0"/>
              <a:t>-   Машина</a:t>
            </a:r>
          </a:p>
          <a:p>
            <a:pPr marL="0" indent="0">
              <a:buNone/>
            </a:pPr>
            <a:r>
              <a:rPr lang="ru-RU" dirty="0"/>
              <a:t>-   Квартира</a:t>
            </a:r>
          </a:p>
          <a:p>
            <a:pPr marL="285750" indent="-285750">
              <a:buFontTx/>
              <a:buChar char="-"/>
            </a:pPr>
            <a:r>
              <a:rPr lang="ru-RU" dirty="0"/>
              <a:t>Рождение ребенка</a:t>
            </a:r>
          </a:p>
          <a:p>
            <a:pPr marL="285750" indent="-285750">
              <a:buFontTx/>
              <a:buChar char="-"/>
            </a:pPr>
            <a:r>
              <a:rPr lang="ru-RU" dirty="0"/>
              <a:t>Обеспечение пенсии</a:t>
            </a:r>
          </a:p>
          <a:p>
            <a:pPr marL="285750" indent="-285750">
              <a:buFontTx/>
              <a:buChar char="-"/>
            </a:pPr>
            <a:r>
              <a:rPr lang="ru-RU" dirty="0"/>
              <a:t>Обучение ребенка или собственное обучение</a:t>
            </a:r>
          </a:p>
          <a:p>
            <a:pPr marL="285750" indent="-285750">
              <a:buFontTx/>
              <a:buChar char="-"/>
            </a:pPr>
            <a:r>
              <a:rPr lang="ru-RU" dirty="0"/>
              <a:t>Путешествие, юбилей, свадьба</a:t>
            </a:r>
          </a:p>
          <a:p>
            <a:pPr marL="285750" indent="-285750">
              <a:buFontTx/>
              <a:buChar char="-"/>
            </a:pPr>
            <a:r>
              <a:rPr lang="ru-RU" dirty="0"/>
              <a:t>Загородный дом, дача</a:t>
            </a:r>
          </a:p>
          <a:p>
            <a:pPr marL="285750" indent="-285750">
              <a:buFontTx/>
              <a:buChar char="-"/>
            </a:pPr>
            <a:r>
              <a:rPr lang="ru-RU" dirty="0"/>
              <a:t>Собственный бизнес</a:t>
            </a:r>
          </a:p>
          <a:p>
            <a:pPr marL="285750" indent="-285750">
              <a:buFontTx/>
              <a:buChar char="-"/>
            </a:pPr>
            <a:r>
              <a:rPr lang="ru-RU" dirty="0"/>
              <a:t>Недвижимость за границей</a:t>
            </a:r>
          </a:p>
          <a:p>
            <a:pPr marL="285750" indent="-285750">
              <a:buFontTx/>
              <a:buChar char="-"/>
            </a:pPr>
            <a:r>
              <a:rPr lang="ru-RU" dirty="0"/>
              <a:t>Не работать (финансовая независимость)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1CFF-67B4-45A0-9450-3BBE30D4226B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67833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1209" y="1301931"/>
            <a:ext cx="7565091" cy="636952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Правильно формулируем финансовые цели</a:t>
            </a:r>
            <a:endParaRPr lang="ru-RU" dirty="0">
              <a:latin typeface="+mn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71209" y="2285999"/>
            <a:ext cx="8041717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/>
              <a:t>Цель должна быть</a:t>
            </a:r>
            <a:r>
              <a:rPr lang="ru-RU" b="1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/>
              <a:t>определена  в перспективе жизни,</a:t>
            </a:r>
            <a:endParaRPr lang="ru-RU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/>
              <a:t>сформулирована предельно четко,</a:t>
            </a:r>
            <a:endParaRPr lang="ru-RU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/>
              <a:t>известен  конкретный срок ее достижения,</a:t>
            </a:r>
            <a:endParaRPr lang="ru-RU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/>
              <a:t>рассчитана будущая стоимость цели – то, сколько будет стоить цель в тот период, когда мы хотим ее достичь</a:t>
            </a:r>
          </a:p>
          <a:p>
            <a:endParaRPr lang="ru-RU" b="1" dirty="0"/>
          </a:p>
          <a:p>
            <a:r>
              <a:rPr lang="ru-RU" i="1" dirty="0"/>
              <a:t>Неправильная постановка цели:</a:t>
            </a:r>
            <a:endParaRPr lang="ru-RU" dirty="0"/>
          </a:p>
          <a:p>
            <a:pPr lvl="1"/>
            <a:r>
              <a:rPr lang="ru-RU" i="1" dirty="0"/>
              <a:t>Надо будет купить, наконец, новый холодильник</a:t>
            </a:r>
            <a:endParaRPr lang="ru-RU" dirty="0"/>
          </a:p>
          <a:p>
            <a:r>
              <a:rPr lang="ru-RU" i="1" dirty="0"/>
              <a:t>Правильная постановка цели:</a:t>
            </a:r>
            <a:endParaRPr lang="ru-RU" dirty="0"/>
          </a:p>
          <a:p>
            <a:pPr lvl="1"/>
            <a:r>
              <a:rPr lang="ru-RU" i="1" dirty="0"/>
              <a:t>Я хочу купить холодильник фирмы </a:t>
            </a:r>
            <a:r>
              <a:rPr lang="en-US" i="1" dirty="0"/>
              <a:t>Samsung </a:t>
            </a:r>
            <a:r>
              <a:rPr lang="ru-RU" i="1" dirty="0"/>
              <a:t>стоимостью 30 000 руб. через полгода</a:t>
            </a:r>
            <a:endParaRPr lang="ru-RU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1CFF-67B4-45A0-9450-3BBE30D4226B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77192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2160" y="975360"/>
            <a:ext cx="8699679" cy="636952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Рассчитываем будущую стоимость цели</a:t>
            </a:r>
            <a:endParaRPr lang="ru-RU" dirty="0">
              <a:latin typeface="+mn-lt"/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316598" y="1786296"/>
            <a:ext cx="8386354" cy="4351338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ru-RU" u="sng" dirty="0"/>
              <a:t>Зачем нужно знать будущую стоимость цели</a:t>
            </a:r>
            <a:r>
              <a:rPr lang="ru-RU" dirty="0"/>
              <a:t>:</a:t>
            </a:r>
          </a:p>
          <a:p>
            <a:pPr marL="0" indent="0">
              <a:buNone/>
            </a:pPr>
            <a:r>
              <a:rPr lang="ru-RU" dirty="0"/>
              <a:t>инфляция ежегодно «съедает» наши деньги, поэтому нам нужно понять, сколько наша цель будет стоить в будущем</a:t>
            </a:r>
          </a:p>
          <a:p>
            <a:pPr marL="0" indent="0">
              <a:buNone/>
            </a:pPr>
            <a:r>
              <a:rPr lang="ru-RU" u="sng" dirty="0"/>
              <a:t>Формула расчета будущей стоимости цели</a:t>
            </a:r>
            <a:r>
              <a:rPr lang="ru-RU" dirty="0"/>
              <a:t>: </a:t>
            </a:r>
          </a:p>
          <a:p>
            <a:pPr marL="0" indent="0">
              <a:buNone/>
            </a:pPr>
            <a:r>
              <a:rPr lang="ru-RU" b="1" dirty="0"/>
              <a:t>текущая стоимость цели*(1+инфляция % в год)^количество лет до покупки. </a:t>
            </a:r>
          </a:p>
          <a:p>
            <a:pPr marL="0" indent="0">
              <a:buNone/>
            </a:pPr>
            <a:r>
              <a:rPr lang="ru-RU" b="1" dirty="0"/>
              <a:t>Если количество лет до цели неровное, то мы количество месяцев до достижения цели </a:t>
            </a:r>
          </a:p>
          <a:p>
            <a:pPr marL="0" indent="0">
              <a:buNone/>
            </a:pPr>
            <a:r>
              <a:rPr lang="ru-RU" b="1" dirty="0"/>
              <a:t>делим на 12. </a:t>
            </a:r>
          </a:p>
          <a:p>
            <a:pPr marL="0" indent="0">
              <a:buNone/>
            </a:pPr>
            <a:r>
              <a:rPr lang="ru-RU" dirty="0"/>
              <a:t>Узнать, какова была инфляция в определенный год, можно на портале http://уровень-инфляции.рф. Также можно ориентироваться на прогнозы инфляции, которые дают авторитетные министерства и ведомства.</a:t>
            </a:r>
          </a:p>
          <a:p>
            <a:pPr marL="0" indent="0">
              <a:buNone/>
            </a:pPr>
            <a:r>
              <a:rPr lang="ru-RU" i="1" dirty="0"/>
              <a:t>Пример</a:t>
            </a:r>
            <a:r>
              <a:rPr lang="ru-RU" i="1" dirty="0" smtClean="0"/>
              <a:t>:</a:t>
            </a:r>
          </a:p>
          <a:p>
            <a:pPr marL="0" indent="0">
              <a:buNone/>
            </a:pPr>
            <a:r>
              <a:rPr lang="ru-RU" i="1" dirty="0" smtClean="0"/>
              <a:t> Ваша цель стоит 40 000 руб., достичь Вы ее хотите через 1,5 года, а инфляция за прошлый год составила </a:t>
            </a:r>
            <a:r>
              <a:rPr lang="ru-RU" i="1" dirty="0" smtClean="0"/>
              <a:t>3.05 </a:t>
            </a:r>
            <a:r>
              <a:rPr lang="ru-RU" i="1" dirty="0" smtClean="0"/>
              <a:t>%, будущая стоимость цели составит: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40 000 * (1 + </a:t>
            </a:r>
            <a:r>
              <a:rPr lang="ru-RU" i="1" dirty="0" smtClean="0"/>
              <a:t>3,05 </a:t>
            </a:r>
            <a:r>
              <a:rPr lang="ru-RU" i="1" dirty="0" smtClean="0"/>
              <a:t>%) ^ 1,5 = </a:t>
            </a:r>
            <a:r>
              <a:rPr lang="ru-RU" i="1" dirty="0" smtClean="0"/>
              <a:t>41813  </a:t>
            </a:r>
            <a:r>
              <a:rPr lang="ru-RU" i="1" dirty="0" smtClean="0"/>
              <a:t>руб.</a:t>
            </a:r>
            <a:endParaRPr lang="ru-RU" dirty="0" smtClean="0"/>
          </a:p>
          <a:p>
            <a:pPr marL="0" indent="0">
              <a:buNone/>
            </a:pPr>
            <a:r>
              <a:rPr lang="ru-RU" u="sng" dirty="0" smtClean="0"/>
              <a:t>Зачем </a:t>
            </a:r>
            <a:r>
              <a:rPr lang="ru-RU" u="sng" dirty="0"/>
              <a:t>нужно знать будущую стоимость цели</a:t>
            </a:r>
            <a:r>
              <a:rPr lang="ru-RU" dirty="0"/>
              <a:t>:</a:t>
            </a:r>
          </a:p>
          <a:p>
            <a:pPr marL="0" indent="0">
              <a:buNone/>
            </a:pPr>
            <a:r>
              <a:rPr lang="ru-RU" dirty="0"/>
              <a:t>Узнав будущую стоимость цели, мы можем точнее определить, какую сумму нужно ежемесячно направлять на финансовую цель и, при необходимости, скорректировать срок достижения цели. </a:t>
            </a:r>
          </a:p>
          <a:p>
            <a:pPr marL="0" indent="0">
              <a:buNone/>
            </a:pPr>
            <a:r>
              <a:rPr lang="ru-RU" b="1" dirty="0"/>
              <a:t>Чем больше у Вас времени до покупки, тем легче будет достичь цели</a:t>
            </a:r>
            <a:r>
              <a:rPr lang="ru-RU" dirty="0"/>
              <a:t>!</a:t>
            </a:r>
          </a:p>
          <a:p>
            <a:endParaRPr lang="ru-RU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1CFF-67B4-45A0-9450-3BBE30D4226B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33700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136" y="1097232"/>
            <a:ext cx="8886073" cy="636952"/>
          </a:xfrm>
        </p:spPr>
        <p:txBody>
          <a:bodyPr>
            <a:noAutofit/>
          </a:bodyPr>
          <a:lstStyle/>
          <a:p>
            <a:r>
              <a:rPr lang="ru-RU" sz="3600" b="1" dirty="0"/>
              <a:t>Фиксируем свои финансовые цели</a:t>
            </a:r>
            <a:endParaRPr lang="ru-RU" sz="3600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5953" y="1734184"/>
            <a:ext cx="8716255" cy="1753599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ru-RU" dirty="0"/>
              <a:t>Когда мы четко сформулировали свои финансовые цели и сроки их достижения, определили будущую стоимость финансовых целей (т.е., сколько будут стоить наши финансовые цели на момент их достижения), необходимо это зафиксировать.</a:t>
            </a:r>
          </a:p>
          <a:p>
            <a:pPr marL="0" indent="0">
              <a:buNone/>
            </a:pPr>
            <a:r>
              <a:rPr lang="ru-RU" u="sng" dirty="0"/>
              <a:t>Пример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/>
              <a:t>Марина, 30 лет, дочь 7 лет</a:t>
            </a:r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7325150"/>
              </p:ext>
            </p:extLst>
          </p:nvPr>
        </p:nvGraphicFramePr>
        <p:xfrm>
          <a:off x="480607" y="3599791"/>
          <a:ext cx="7920880" cy="185252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1059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05664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60584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54780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59944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Финансовая цель</a:t>
                      </a:r>
                      <a:endParaRPr lang="ru-RU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Будущая стоимость цели</a:t>
                      </a:r>
                      <a:endParaRPr lang="ru-RU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Срок достижения цели</a:t>
                      </a:r>
                      <a:endParaRPr lang="ru-RU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Регулярность</a:t>
                      </a:r>
                      <a:endParaRPr lang="ru-RU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0760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Поездка в отпуск</a:t>
                      </a:r>
                      <a:endParaRPr lang="ru-RU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50 000 руб.</a:t>
                      </a:r>
                      <a:endParaRPr lang="ru-RU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6 мес.</a:t>
                      </a:r>
                      <a:endParaRPr lang="ru-RU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2 раза в год</a:t>
                      </a:r>
                      <a:endParaRPr lang="ru-RU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9963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Высшее образование дочери</a:t>
                      </a:r>
                      <a:endParaRPr lang="ru-RU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600 000 руб.</a:t>
                      </a:r>
                      <a:endParaRPr lang="ru-RU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10 лет</a:t>
                      </a:r>
                      <a:endParaRPr lang="ru-RU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единожды</a:t>
                      </a:r>
                      <a:endParaRPr lang="ru-RU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0760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Покупка машины</a:t>
                      </a:r>
                      <a:endParaRPr lang="ru-RU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400 000 руб.</a:t>
                      </a:r>
                      <a:endParaRPr lang="ru-RU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2 года</a:t>
                      </a:r>
                      <a:endParaRPr lang="ru-RU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 раз в 7 лет</a:t>
                      </a:r>
                      <a:endParaRPr lang="ru-RU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9963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Накопление на пенсионный период</a:t>
                      </a:r>
                      <a:endParaRPr lang="ru-RU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4 000 000 руб.</a:t>
                      </a:r>
                      <a:endParaRPr lang="ru-RU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25 лет</a:t>
                      </a:r>
                      <a:endParaRPr lang="ru-RU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единожды</a:t>
                      </a:r>
                      <a:endParaRPr lang="ru-RU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1CFF-67B4-45A0-9450-3BBE30D4226B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74947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8822" y="1188672"/>
            <a:ext cx="8136526" cy="636952"/>
          </a:xfrm>
        </p:spPr>
        <p:txBody>
          <a:bodyPr>
            <a:noAutofit/>
          </a:bodyPr>
          <a:lstStyle/>
          <a:p>
            <a:r>
              <a:rPr lang="ru-RU" sz="3200" b="1" dirty="0"/>
              <a:t>Определяем ежемесячные отчисления на финансирование цели </a:t>
            </a:r>
            <a:endParaRPr lang="ru-RU" sz="3200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8822" y="2152196"/>
            <a:ext cx="8347167" cy="3686901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b="1" dirty="0"/>
              <a:t>Для определения ежемесячных отчислений на цель надо будущую стоимость цели поделить на количество месяцев до достижения цели</a:t>
            </a:r>
          </a:p>
          <a:p>
            <a:pPr marL="0" indent="0">
              <a:buNone/>
            </a:pPr>
            <a:r>
              <a:rPr lang="ru-RU" u="sng" dirty="0"/>
              <a:t>Пример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Марине, чьи цели были  показаны на предыдущем слайде,  ко времени поступления  дочери в институт через 10 лет надо накопить 600 000 руб. – немаленькие деньги. Но если Марина начнет делать отчисления сейчас, ей надо ежемесячно откладывать 5 000 руб. (600 000: (10*12)). Это вполне реально.</a:t>
            </a:r>
          </a:p>
          <a:p>
            <a:pPr marL="0" indent="0">
              <a:buNone/>
            </a:pPr>
            <a:r>
              <a:rPr lang="ru-RU" dirty="0"/>
              <a:t> Если Марина будет накапливать деньги на депозите в банке на пополняемом вкладе  с капитализацией процентов, она накопит требуемую сумму раньше. </a:t>
            </a:r>
          </a:p>
          <a:p>
            <a:pPr marL="0" indent="0">
              <a:buNone/>
            </a:pPr>
            <a:r>
              <a:rPr lang="ru-RU" dirty="0"/>
              <a:t>А вот если не начать своевременно делать накопления на образование ребенка, финансовая нагрузка будет существенно выше. Так, если Марина начнет накапливать средства на обучение дочери за 2 года до окончания школы, ей придется изымать из семейного бюджета не 5 000, а 25 000 руб. (600 000: (2*12))!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b="1" dirty="0"/>
              <a:t>Чем раньше Вы начнете делать накопления на свои финансовые цели, тем быстрее и легче Вы их достигните!</a:t>
            </a:r>
          </a:p>
          <a:p>
            <a:pPr>
              <a:buFontTx/>
              <a:buChar char="-"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1CFF-67B4-45A0-9450-3BBE30D4226B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50395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5953" y="911226"/>
            <a:ext cx="7966710" cy="107433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/>
              <a:t>Вносим отчисления на финансовые цели в бюджет и составляем финансовый план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75953" y="1763487"/>
            <a:ext cx="8515350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/>
              <a:t>После того, как:</a:t>
            </a:r>
          </a:p>
          <a:p>
            <a:pPr>
              <a:buFontTx/>
              <a:buChar char="-"/>
            </a:pPr>
            <a:r>
              <a:rPr lang="ru-RU" sz="1400" dirty="0"/>
              <a:t>финансовые цели определены и зафиксированы</a:t>
            </a:r>
          </a:p>
          <a:p>
            <a:pPr>
              <a:buFontTx/>
              <a:buChar char="-"/>
            </a:pPr>
            <a:r>
              <a:rPr lang="ru-RU" sz="1400" dirty="0"/>
              <a:t>определены сроки их достижения и будущая стоимость целей</a:t>
            </a:r>
          </a:p>
          <a:p>
            <a:r>
              <a:rPr lang="ru-RU" sz="1400" b="1" dirty="0"/>
              <a:t>необходимо  внести отчисления на финансовые цели в бюджет</a:t>
            </a:r>
          </a:p>
          <a:p>
            <a:endParaRPr lang="ru-RU" sz="1400" b="1" dirty="0"/>
          </a:p>
          <a:p>
            <a:r>
              <a:rPr lang="ru-RU" sz="1400" u="sng" dirty="0"/>
              <a:t>Какая доля бюджета может быть направлена на финансирование целей?</a:t>
            </a:r>
          </a:p>
          <a:p>
            <a:r>
              <a:rPr lang="ru-RU" sz="1400" b="1" dirty="0"/>
              <a:t>На накопления должно уходить около 30% бюджета</a:t>
            </a:r>
            <a:r>
              <a:rPr lang="ru-RU" sz="1400" dirty="0"/>
              <a:t> – это позволит достигать целей, не понижая уровень жизни и не испытывая дискомфорта. Однако это число может быть и больше, если Вам действительно так комфортно</a:t>
            </a:r>
          </a:p>
          <a:p>
            <a:endParaRPr lang="ru-RU" sz="1400" dirty="0"/>
          </a:p>
          <a:p>
            <a:r>
              <a:rPr lang="ru-RU" sz="1400" dirty="0"/>
              <a:t>Достижению долгосрочных финансовых целей поможет </a:t>
            </a:r>
            <a:r>
              <a:rPr lang="ru-RU" sz="1400" u="sng" dirty="0"/>
              <a:t>составление личного финансового плана. </a:t>
            </a:r>
            <a:r>
              <a:rPr lang="ru-RU" sz="1400" b="1" dirty="0"/>
              <a:t>Наличие финансового плана:</a:t>
            </a:r>
            <a:endParaRPr lang="ru-RU" sz="1400" dirty="0"/>
          </a:p>
          <a:p>
            <a:r>
              <a:rPr lang="ru-RU" sz="1400" b="1" dirty="0"/>
              <a:t>ведет нас к реализации наших заветных желаний самым коротким и надежным путем</a:t>
            </a:r>
            <a:endParaRPr lang="ru-RU" sz="1400" dirty="0"/>
          </a:p>
          <a:p>
            <a:r>
              <a:rPr lang="ru-RU" sz="1400" b="1" dirty="0"/>
              <a:t>избавляет от тревоги о завтрашнем  дне, потому что в 99 случаях из 100 нас пугает неопределенность, а в финансовом плане места для нее не остается</a:t>
            </a:r>
            <a:endParaRPr lang="ru-RU" sz="1400" dirty="0"/>
          </a:p>
          <a:p>
            <a:r>
              <a:rPr lang="ru-RU" sz="1400" b="1" dirty="0"/>
              <a:t>позволяет экономить время – один из самых ценных ресурсов в планировании, многократно приумножая результаты наших усилий</a:t>
            </a:r>
            <a:endParaRPr lang="ru-RU" sz="1400" dirty="0"/>
          </a:p>
          <a:p>
            <a:r>
              <a:rPr lang="ru-RU" sz="1400" b="1" dirty="0"/>
              <a:t>заставляет деньги эффективнее трудиться на наши интересы</a:t>
            </a:r>
            <a:endParaRPr lang="ru-RU" sz="1400" dirty="0"/>
          </a:p>
          <a:p>
            <a:r>
              <a:rPr lang="ru-RU" sz="1400" b="1" dirty="0"/>
              <a:t>Хороший финансовый план – уже 80% успеха!</a:t>
            </a:r>
            <a:endParaRPr lang="ru-RU" sz="1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1CFF-67B4-45A0-9450-3BBE30D4226B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01082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132" y="1053737"/>
            <a:ext cx="8280218" cy="636952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Накопление на будущее и образование детей на депозите</a:t>
            </a:r>
            <a:endParaRPr lang="ru-RU" b="1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181497"/>
            <a:ext cx="8058150" cy="3474720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dirty="0"/>
              <a:t>Выше мы уже рассмотрели расчет отчислений на образование.</a:t>
            </a:r>
          </a:p>
          <a:p>
            <a:pPr marL="0" indent="0">
              <a:buNone/>
            </a:pPr>
            <a:r>
              <a:rPr lang="ru-RU" dirty="0"/>
              <a:t>Каким способом накопить, сохранить и приумножить средства, накопленные на будущее и образование детей?</a:t>
            </a:r>
          </a:p>
          <a:p>
            <a:pPr marL="0" indent="0">
              <a:buNone/>
            </a:pPr>
            <a:r>
              <a:rPr lang="ru-RU" b="1" dirty="0"/>
              <a:t>Депозит  (банковский вклад) – наиболее распространенный способ накопления, который:</a:t>
            </a:r>
          </a:p>
          <a:p>
            <a:pPr>
              <a:buFontTx/>
              <a:buChar char="-"/>
            </a:pPr>
            <a:r>
              <a:rPr lang="ru-RU" dirty="0"/>
              <a:t>по закону гарантирует возврат размещенных на депозите средств в срок и уплату процентов, предписанных соглашением с банком</a:t>
            </a:r>
          </a:p>
          <a:p>
            <a:pPr>
              <a:buFontTx/>
              <a:buChar char="-"/>
            </a:pPr>
            <a:r>
              <a:rPr lang="ru-RU" dirty="0"/>
              <a:t>государство гарантирует сохранность средств в размере до 1,4 млн руб., если банк входит в систему страхования вкладов. Узнать это можно на сайте Агентства по страхованию вкладов (АИЖК) по ссылке: </a:t>
            </a:r>
            <a:r>
              <a:rPr lang="ru-RU" u="sng" dirty="0">
                <a:hlinkClick r:id="rId3"/>
              </a:rPr>
              <a:t>https://www.asv.org.ru</a:t>
            </a:r>
            <a:endParaRPr lang="ru-RU" dirty="0"/>
          </a:p>
          <a:p>
            <a:pPr>
              <a:buFontTx/>
              <a:buChar char="-"/>
            </a:pPr>
            <a:r>
              <a:rPr lang="ru-RU" dirty="0"/>
              <a:t>депозит защищает накопления от нас самих, от грабителей, от инфляции и валютных колебаний</a:t>
            </a:r>
          </a:p>
          <a:p>
            <a:pPr marL="0" indent="0">
              <a:buNone/>
            </a:pPr>
            <a:r>
              <a:rPr lang="ru-RU" dirty="0"/>
              <a:t>Вклады могут принимать только банки, имеющие на это лицензию Банка России, что можно проверить на сайте Банка России: </a:t>
            </a:r>
            <a:r>
              <a:rPr lang="en-US" u="sng" dirty="0">
                <a:hlinkClick r:id="rId4"/>
              </a:rPr>
              <a:t>www.cbr.ru</a:t>
            </a:r>
            <a:endParaRPr lang="ru-RU" u="sng" dirty="0"/>
          </a:p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1CFF-67B4-45A0-9450-3BBE30D4226B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85914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2070" y="1969317"/>
            <a:ext cx="8543108" cy="3312432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b="1" dirty="0"/>
              <a:t>Оформление депозита в банке дает сразу две выгоды: защиту средств и дополнительный доход в виде процентов. </a:t>
            </a:r>
            <a:r>
              <a:rPr lang="ru-RU" dirty="0"/>
              <a:t>Какую выгоду принесет депозит, можно посчитать онлайн, например, с помощью калькулятора на портале </a:t>
            </a:r>
            <a:r>
              <a:rPr lang="en-US" dirty="0" err="1"/>
              <a:t>Banki</a:t>
            </a:r>
            <a:r>
              <a:rPr lang="ru-RU" dirty="0"/>
              <a:t>.</a:t>
            </a:r>
            <a:r>
              <a:rPr lang="en-US" dirty="0" err="1"/>
              <a:t>ru</a:t>
            </a:r>
            <a:r>
              <a:rPr lang="ru-RU" dirty="0"/>
              <a:t>: </a:t>
            </a:r>
            <a:r>
              <a:rPr lang="ru-RU" u="sng" dirty="0">
                <a:hlinkClick r:id="rId3"/>
              </a:rPr>
              <a:t>http://www.banki.ru/services/calculators/deposits/</a:t>
            </a:r>
            <a:endParaRPr lang="ru-RU" dirty="0"/>
          </a:p>
          <a:p>
            <a:pPr marL="0" indent="0">
              <a:buNone/>
            </a:pPr>
            <a:endParaRPr lang="en-US" u="sng" dirty="0"/>
          </a:p>
          <a:p>
            <a:pPr marL="0" indent="0">
              <a:buNone/>
            </a:pPr>
            <a:r>
              <a:rPr lang="ru-RU" b="1" dirty="0"/>
              <a:t>Какой депозит выбрать при накоплении на образование и будущее детей?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u="sng" dirty="0"/>
              <a:t>Депозиты, открываемые на большой срок с условием пополнения (дополнительного внесения денежных средств) и капитализацией процентов</a:t>
            </a:r>
            <a:r>
              <a:rPr lang="ru-RU" dirty="0"/>
              <a:t> (процент, начисленный за период, прибавляется к сумме вклада и процент за следующий период начисляется уже на эту сумму)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ru-RU" u="sng" dirty="0"/>
              <a:t>Депозиты без капитализации процентов</a:t>
            </a:r>
            <a:r>
              <a:rPr lang="ru-RU" dirty="0"/>
              <a:t>: открыв вклад на сумму 1,4 млн руб. под 10% годовых, вы сможете ежемесячно снимать более 11 000 руб., которые можно направить на карманные расходы ребенка 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1CFF-67B4-45A0-9450-3BBE30D4226B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746698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73</TotalTime>
  <Words>1571</Words>
  <Application>Microsoft Office PowerPoint</Application>
  <PresentationFormat>Экран (4:3)</PresentationFormat>
  <Paragraphs>209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Накопление на цели,  в том числе на обучение и будущее детей, планирование пенсии  и крупные покупки</vt:lpstr>
      <vt:lpstr>Что такое финансовые цели</vt:lpstr>
      <vt:lpstr>Правильно формулируем финансовые цели</vt:lpstr>
      <vt:lpstr>Рассчитываем будущую стоимость цели</vt:lpstr>
      <vt:lpstr>Фиксируем свои финансовые цели</vt:lpstr>
      <vt:lpstr>Определяем ежемесячные отчисления на финансирование цели </vt:lpstr>
      <vt:lpstr>Презентация PowerPoint</vt:lpstr>
      <vt:lpstr>Накопление на будущее и образование детей на депозите</vt:lpstr>
      <vt:lpstr>Презентация PowerPoint</vt:lpstr>
      <vt:lpstr>Накопление на будущее и образование детей с помощью накопительного страхования</vt:lpstr>
      <vt:lpstr>Накопления на крупные покупки</vt:lpstr>
      <vt:lpstr>Инвестирование</vt:lpstr>
      <vt:lpstr>Определяем доходность инвестирования</vt:lpstr>
      <vt:lpstr>Планирование пенсии</vt:lpstr>
      <vt:lpstr>Способы накопления на пенсию</vt:lpstr>
      <vt:lpstr>Создание подушки финансовой безопасности </vt:lpstr>
      <vt:lpstr>Заключение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ФИНАНСОВАЯ ПОДУШКА БЕЗОПАСНОСТИ</dc:title>
  <dc:creator>Марина</dc:creator>
  <cp:lastModifiedBy>А</cp:lastModifiedBy>
  <cp:revision>13</cp:revision>
  <dcterms:created xsi:type="dcterms:W3CDTF">2016-10-19T18:32:36Z</dcterms:created>
  <dcterms:modified xsi:type="dcterms:W3CDTF">2020-09-13T05:13:41Z</dcterms:modified>
</cp:coreProperties>
</file>